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0" r:id="rId6"/>
    <p:sldId id="264" r:id="rId7"/>
    <p:sldId id="262" r:id="rId8"/>
    <p:sldId id="263" r:id="rId9"/>
    <p:sldId id="25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291" autoAdjust="0"/>
  </p:normalViewPr>
  <p:slideViewPr>
    <p:cSldViewPr snapToGrid="0">
      <p:cViewPr varScale="1">
        <p:scale>
          <a:sx n="108" d="100"/>
          <a:sy n="108" d="100"/>
        </p:scale>
        <p:origin x="660" y="10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EE54-2143-4E82-945E-E0F0CF1AA7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07DA79-9ACB-473F-BEA2-68463C204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12B578-58D0-4726-9F6D-FA285D201719}"/>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5" name="Footer Placeholder 4">
            <a:extLst>
              <a:ext uri="{FF2B5EF4-FFF2-40B4-BE49-F238E27FC236}">
                <a16:creationId xmlns:a16="http://schemas.microsoft.com/office/drawing/2014/main" id="{8CDCA418-93EF-4A24-ADF3-A1A4AE9A3E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FA29D-F165-44F5-8394-2CA58314F564}"/>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2683335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2C3E4-26B7-41F3-B7F6-2923EA7BCF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768177-C96E-46C7-A570-79E3C20612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6DAF6-D709-474A-8DC7-447B7169D26E}"/>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5" name="Footer Placeholder 4">
            <a:extLst>
              <a:ext uri="{FF2B5EF4-FFF2-40B4-BE49-F238E27FC236}">
                <a16:creationId xmlns:a16="http://schemas.microsoft.com/office/drawing/2014/main" id="{A994D68B-99B4-4F49-A7F9-94B230B4B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E015F-84EB-4311-A8DB-C286052684D4}"/>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2441759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BCEE8E-C18D-447B-9CB5-1EC1EF2DAD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310956-96FF-442C-8B10-5EB16A904C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2255C-B5D3-442F-8377-BC4C98AD6389}"/>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5" name="Footer Placeholder 4">
            <a:extLst>
              <a:ext uri="{FF2B5EF4-FFF2-40B4-BE49-F238E27FC236}">
                <a16:creationId xmlns:a16="http://schemas.microsoft.com/office/drawing/2014/main" id="{54316A62-DB8E-41E9-B36E-86191479E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9A037-A896-4B73-9EC7-4BC38E67C52B}"/>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1556446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92EE-71B1-4BCA-A86B-C9AFFE23F9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12C50-C0E9-436B-86FD-4F1ACB50A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516EB-A989-47A0-A7B8-1E21460F076D}"/>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5" name="Footer Placeholder 4">
            <a:extLst>
              <a:ext uri="{FF2B5EF4-FFF2-40B4-BE49-F238E27FC236}">
                <a16:creationId xmlns:a16="http://schemas.microsoft.com/office/drawing/2014/main" id="{DC503452-9553-4C8A-811A-1B536AD54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E2A5A-2D73-4657-9D1C-C35160700589}"/>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863234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03E4-09DE-461B-937E-23D002930A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5C2146-0906-4AC8-BB38-35ADE37BD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199CEA-77D0-4E1E-84C5-0056E20E7339}"/>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5" name="Footer Placeholder 4">
            <a:extLst>
              <a:ext uri="{FF2B5EF4-FFF2-40B4-BE49-F238E27FC236}">
                <a16:creationId xmlns:a16="http://schemas.microsoft.com/office/drawing/2014/main" id="{EC0AB35B-3BD4-43EA-B723-5ED63FCF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F50D7-4A87-4DFA-8D29-9BDC0D1FF870}"/>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64051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A09D-779B-4A2D-9AA5-7204B9D0C4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BB43C-5C1D-4077-A989-99C059A8AC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C2491B-2C04-49A2-AB9E-016F0D9208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3358C4-BBE0-4862-A80B-2F68395EB785}"/>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6" name="Footer Placeholder 5">
            <a:extLst>
              <a:ext uri="{FF2B5EF4-FFF2-40B4-BE49-F238E27FC236}">
                <a16:creationId xmlns:a16="http://schemas.microsoft.com/office/drawing/2014/main" id="{2B406317-F80C-4C34-8AA4-FDF4132DB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0E632D-61F5-4400-A40D-0E81867B67C2}"/>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428973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5C71-A2F3-47D2-BE8B-7479CB414C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C17E86-3700-47BF-B5DC-201D430E09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E0E576-9910-4514-8C42-F9EB030E6BE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0ABFF3-E751-4F37-B319-6EC9D547F9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DDC5B0-FAC3-4E50-84E4-FA93A91862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738B2-BCB0-46BB-AA5A-330E1879583C}"/>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8" name="Footer Placeholder 7">
            <a:extLst>
              <a:ext uri="{FF2B5EF4-FFF2-40B4-BE49-F238E27FC236}">
                <a16:creationId xmlns:a16="http://schemas.microsoft.com/office/drawing/2014/main" id="{CDA094C4-2845-4226-936E-C9688A6FE7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79713B-BA91-4C32-A748-BE140F21F004}"/>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902077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AA98-42B5-4E9E-BEE8-5F0A4B121E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CF1321-1225-4ABA-9ACC-ABEE7A5BFF82}"/>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4" name="Footer Placeholder 3">
            <a:extLst>
              <a:ext uri="{FF2B5EF4-FFF2-40B4-BE49-F238E27FC236}">
                <a16:creationId xmlns:a16="http://schemas.microsoft.com/office/drawing/2014/main" id="{048A9696-EBF1-4001-8B20-139D63A1C6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6D80B7-ACBC-49F9-B236-336BECB1010A}"/>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385174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10A89-3215-41CA-A327-A422C0A19E88}"/>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3" name="Footer Placeholder 2">
            <a:extLst>
              <a:ext uri="{FF2B5EF4-FFF2-40B4-BE49-F238E27FC236}">
                <a16:creationId xmlns:a16="http://schemas.microsoft.com/office/drawing/2014/main" id="{A14473B4-4915-4727-9B25-CE3D03D7E8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1911C9-A779-40E7-BE61-1C90611B66C2}"/>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528439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412B-F39C-4F41-9701-FF9CA34208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B8BABC-6A6D-4809-B313-A584369E65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38DE1F-EF31-4F0B-A4F2-CD3E743F5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330AF-B182-45E0-B0BE-9674A591DFA5}"/>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6" name="Footer Placeholder 5">
            <a:extLst>
              <a:ext uri="{FF2B5EF4-FFF2-40B4-BE49-F238E27FC236}">
                <a16:creationId xmlns:a16="http://schemas.microsoft.com/office/drawing/2014/main" id="{36AFD05E-9C63-458F-8550-7805B89ECA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86B2E-D49F-4B04-A1C7-69311CB7B778}"/>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2283563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6AF0-397E-4238-A352-34235FF58A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DBB8B4-8503-4916-BECE-1C0AE11896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229578-1712-49F5-AE01-F29F369F46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F29416-C2C2-4206-959C-29679298A622}"/>
              </a:ext>
            </a:extLst>
          </p:cNvPr>
          <p:cNvSpPr>
            <a:spLocks noGrp="1"/>
          </p:cNvSpPr>
          <p:nvPr>
            <p:ph type="dt" sz="half" idx="10"/>
          </p:nvPr>
        </p:nvSpPr>
        <p:spPr/>
        <p:txBody>
          <a:bodyPr/>
          <a:lstStyle/>
          <a:p>
            <a:fld id="{7B726A98-051C-441C-BFF0-2F45BA4333DE}" type="datetimeFigureOut">
              <a:rPr lang="en-US" smtClean="0"/>
              <a:t>12/14/2018</a:t>
            </a:fld>
            <a:endParaRPr lang="en-US"/>
          </a:p>
        </p:txBody>
      </p:sp>
      <p:sp>
        <p:nvSpPr>
          <p:cNvPr id="6" name="Footer Placeholder 5">
            <a:extLst>
              <a:ext uri="{FF2B5EF4-FFF2-40B4-BE49-F238E27FC236}">
                <a16:creationId xmlns:a16="http://schemas.microsoft.com/office/drawing/2014/main" id="{D65DDC07-CDBF-4A53-A89E-1A9BB7D09A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CB3D7-1528-47D9-8B9E-758F255AE60A}"/>
              </a:ext>
            </a:extLst>
          </p:cNvPr>
          <p:cNvSpPr>
            <a:spLocks noGrp="1"/>
          </p:cNvSpPr>
          <p:nvPr>
            <p:ph type="sldNum" sz="quarter" idx="12"/>
          </p:nvPr>
        </p:nvSpPr>
        <p:spPr/>
        <p:txBody>
          <a:bodyPr/>
          <a:lstStyle/>
          <a:p>
            <a:fld id="{45DB571E-4EB2-4079-8E39-D8B4F73F70B3}" type="slidenum">
              <a:rPr lang="en-US" smtClean="0"/>
              <a:t>‹#›</a:t>
            </a:fld>
            <a:endParaRPr lang="en-US"/>
          </a:p>
        </p:txBody>
      </p:sp>
    </p:spTree>
    <p:extLst>
      <p:ext uri="{BB962C8B-B14F-4D97-AF65-F5344CB8AC3E}">
        <p14:creationId xmlns:p14="http://schemas.microsoft.com/office/powerpoint/2010/main" val="223917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B1C196-4A57-483E-B31A-C5A81CC2C4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65A2F-63AA-40EA-8ED1-F95C66476D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3BB7E-ADF7-400F-9A1B-547275F74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26A98-051C-441C-BFF0-2F45BA4333DE}" type="datetimeFigureOut">
              <a:rPr lang="en-US" smtClean="0"/>
              <a:t>12/14/2018</a:t>
            </a:fld>
            <a:endParaRPr lang="en-US"/>
          </a:p>
        </p:txBody>
      </p:sp>
      <p:sp>
        <p:nvSpPr>
          <p:cNvPr id="5" name="Footer Placeholder 4">
            <a:extLst>
              <a:ext uri="{FF2B5EF4-FFF2-40B4-BE49-F238E27FC236}">
                <a16:creationId xmlns:a16="http://schemas.microsoft.com/office/drawing/2014/main" id="{72C2F3AD-D4A6-4EB6-B885-9DB195DB7E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59FB29-2E6F-48F1-B007-D5148043C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B571E-4EB2-4079-8E39-D8B4F73F70B3}" type="slidenum">
              <a:rPr lang="en-US" smtClean="0"/>
              <a:t>‹#›</a:t>
            </a:fld>
            <a:endParaRPr lang="en-US"/>
          </a:p>
        </p:txBody>
      </p:sp>
    </p:spTree>
    <p:extLst>
      <p:ext uri="{BB962C8B-B14F-4D97-AF65-F5344CB8AC3E}">
        <p14:creationId xmlns:p14="http://schemas.microsoft.com/office/powerpoint/2010/main" val="839698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bts.gov/" TargetMode="External"/><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d0586">
            <a:hlinkClick r:id="" action="ppaction://media"/>
            <a:extLst>
              <a:ext uri="{FF2B5EF4-FFF2-40B4-BE49-F238E27FC236}">
                <a16:creationId xmlns:a16="http://schemas.microsoft.com/office/drawing/2014/main" id="{7511E6A7-3FA7-4AA0-9C62-02EB3FDF1D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DBFA68D0-9F24-43C0-A3A7-EA4B43153CA0}"/>
              </a:ext>
            </a:extLst>
          </p:cNvPr>
          <p:cNvSpPr>
            <a:spLocks noGrp="1"/>
          </p:cNvSpPr>
          <p:nvPr>
            <p:ph type="ctrTitle"/>
          </p:nvPr>
        </p:nvSpPr>
        <p:spPr>
          <a:xfrm>
            <a:off x="2329313" y="3012708"/>
            <a:ext cx="7286324" cy="3445375"/>
          </a:xfrm>
        </p:spPr>
        <p:txBody>
          <a:bodyPr>
            <a:normAutofit/>
          </a:bodyPr>
          <a:lstStyle/>
          <a:p>
            <a:r>
              <a:rPr lang="en-US" b="1" dirty="0">
                <a:solidFill>
                  <a:srgbClr val="0070C0"/>
                </a:solidFill>
              </a:rPr>
              <a:t>Flight Delays </a:t>
            </a:r>
            <a:br>
              <a:rPr lang="en-US" b="1" dirty="0">
                <a:solidFill>
                  <a:srgbClr val="0070C0"/>
                </a:solidFill>
              </a:rPr>
            </a:br>
            <a:r>
              <a:rPr lang="en-US" b="1" dirty="0">
                <a:solidFill>
                  <a:srgbClr val="0070C0"/>
                </a:solidFill>
              </a:rPr>
              <a:t>Predictive Analysis</a:t>
            </a:r>
          </a:p>
        </p:txBody>
      </p:sp>
      <p:sp>
        <p:nvSpPr>
          <p:cNvPr id="6" name="Title 1">
            <a:extLst>
              <a:ext uri="{FF2B5EF4-FFF2-40B4-BE49-F238E27FC236}">
                <a16:creationId xmlns:a16="http://schemas.microsoft.com/office/drawing/2014/main" id="{2CFD65BE-3C4F-4FA3-BC69-D28EECFF90E0}"/>
              </a:ext>
            </a:extLst>
          </p:cNvPr>
          <p:cNvSpPr txBox="1">
            <a:spLocks/>
          </p:cNvSpPr>
          <p:nvPr/>
        </p:nvSpPr>
        <p:spPr>
          <a:xfrm>
            <a:off x="9182501" y="5202455"/>
            <a:ext cx="2733574" cy="1655545"/>
          </a:xfrm>
          <a:prstGeom prst="rect">
            <a:avLst/>
          </a:prstGeom>
        </p:spPr>
        <p:txBody>
          <a:bodyPr vert="horz" lIns="91440" tIns="45720" rIns="91440" bIns="45720" rtlCol="0" anchor="t">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rgbClr val="0070C0"/>
                </a:solidFill>
              </a:rPr>
              <a:t>Randy Chan</a:t>
            </a:r>
          </a:p>
          <a:p>
            <a:r>
              <a:rPr lang="en-US" sz="2400" b="1" dirty="0" err="1">
                <a:solidFill>
                  <a:srgbClr val="0070C0"/>
                </a:solidFill>
              </a:rPr>
              <a:t>Saifee</a:t>
            </a:r>
            <a:r>
              <a:rPr lang="en-US" sz="2400" b="1" dirty="0">
                <a:solidFill>
                  <a:srgbClr val="0070C0"/>
                </a:solidFill>
              </a:rPr>
              <a:t> </a:t>
            </a:r>
            <a:r>
              <a:rPr lang="en-US" sz="2400" b="1" dirty="0" err="1">
                <a:solidFill>
                  <a:srgbClr val="0070C0"/>
                </a:solidFill>
              </a:rPr>
              <a:t>Dalal</a:t>
            </a:r>
            <a:endParaRPr lang="en-US" sz="2400" b="1" dirty="0">
              <a:solidFill>
                <a:srgbClr val="0070C0"/>
              </a:solidFill>
            </a:endParaRPr>
          </a:p>
          <a:p>
            <a:r>
              <a:rPr lang="en-US" sz="2400" b="1" dirty="0">
                <a:solidFill>
                  <a:srgbClr val="0070C0"/>
                </a:solidFill>
              </a:rPr>
              <a:t>    Sandeep </a:t>
            </a:r>
            <a:r>
              <a:rPr lang="en-US" sz="2400" b="1" dirty="0" err="1">
                <a:solidFill>
                  <a:srgbClr val="0070C0"/>
                </a:solidFill>
              </a:rPr>
              <a:t>Komuravelli</a:t>
            </a:r>
            <a:endParaRPr lang="en-US" sz="2400" b="1" dirty="0">
              <a:solidFill>
                <a:srgbClr val="0070C0"/>
              </a:solidFill>
            </a:endParaRPr>
          </a:p>
          <a:p>
            <a:r>
              <a:rPr lang="en-US" sz="2400" b="1" dirty="0">
                <a:solidFill>
                  <a:srgbClr val="0070C0"/>
                </a:solidFill>
              </a:rPr>
              <a:t>Deepti Shandilya</a:t>
            </a:r>
          </a:p>
          <a:p>
            <a:r>
              <a:rPr lang="en-US" sz="2400" b="1" dirty="0">
                <a:solidFill>
                  <a:srgbClr val="0070C0"/>
                </a:solidFill>
              </a:rPr>
              <a:t>    Ghassan </a:t>
            </a:r>
            <a:r>
              <a:rPr lang="en-US" sz="2400" b="1" dirty="0" err="1">
                <a:solidFill>
                  <a:srgbClr val="0070C0"/>
                </a:solidFill>
              </a:rPr>
              <a:t>Aleqabi</a:t>
            </a:r>
            <a:endParaRPr lang="en-US" sz="2400" b="1" dirty="0">
              <a:solidFill>
                <a:srgbClr val="0070C0"/>
              </a:solidFill>
            </a:endParaRPr>
          </a:p>
          <a:p>
            <a:r>
              <a:rPr lang="en-US" sz="2400" b="1" dirty="0">
                <a:solidFill>
                  <a:srgbClr val="0070C0"/>
                </a:solidFill>
              </a:rPr>
              <a:t>    Aparna Paul</a:t>
            </a:r>
          </a:p>
        </p:txBody>
      </p:sp>
    </p:spTree>
    <p:extLst>
      <p:ext uri="{BB962C8B-B14F-4D97-AF65-F5344CB8AC3E}">
        <p14:creationId xmlns:p14="http://schemas.microsoft.com/office/powerpoint/2010/main" val="153910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9F3F76-D201-4F32-B397-2066B36DA2D8}"/>
              </a:ext>
            </a:extLst>
          </p:cNvPr>
          <p:cNvSpPr txBox="1"/>
          <p:nvPr/>
        </p:nvSpPr>
        <p:spPr>
          <a:xfrm>
            <a:off x="2592198" y="536895"/>
            <a:ext cx="9269835" cy="646331"/>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Calibri (Heading)"/>
              </a:rPr>
              <a:t>Background</a:t>
            </a:r>
          </a:p>
        </p:txBody>
      </p:sp>
      <p:sp>
        <p:nvSpPr>
          <p:cNvPr id="3" name="TextBox 2">
            <a:extLst>
              <a:ext uri="{FF2B5EF4-FFF2-40B4-BE49-F238E27FC236}">
                <a16:creationId xmlns:a16="http://schemas.microsoft.com/office/drawing/2014/main" id="{C7A02AF4-19D1-439F-B6D8-5F1935F95D6E}"/>
              </a:ext>
            </a:extLst>
          </p:cNvPr>
          <p:cNvSpPr txBox="1"/>
          <p:nvPr/>
        </p:nvSpPr>
        <p:spPr>
          <a:xfrm>
            <a:off x="2885814" y="2458353"/>
            <a:ext cx="9160778" cy="2985433"/>
          </a:xfrm>
          <a:prstGeom prst="rect">
            <a:avLst/>
          </a:prstGeom>
          <a:noFill/>
        </p:spPr>
        <p:txBody>
          <a:bodyPr wrap="square" rtlCol="0">
            <a:spAutoFit/>
          </a:bodyPr>
          <a:lstStyle/>
          <a:p>
            <a:r>
              <a:rPr lang="en-US" sz="2000" dirty="0">
                <a:solidFill>
                  <a:schemeClr val="bg1"/>
                </a:solidFill>
              </a:rPr>
              <a:t>Flight cancellation and delay is a very common problem in the real world. It can have a negatively financial impact both the airlines and passengers. Furthermore, it will also impact personal scheduled events and commitments. A passenger who is delayed on a multi-plane trip could miss a connecting flight. </a:t>
            </a:r>
            <a:br>
              <a:rPr lang="en-US" sz="2000" dirty="0">
                <a:solidFill>
                  <a:schemeClr val="bg1"/>
                </a:solidFill>
              </a:rPr>
            </a:br>
            <a:br>
              <a:rPr lang="en-US" dirty="0">
                <a:solidFill>
                  <a:schemeClr val="bg1"/>
                </a:solidFill>
              </a:rPr>
            </a:br>
            <a:r>
              <a:rPr lang="en-US" b="1" dirty="0">
                <a:solidFill>
                  <a:schemeClr val="bg1"/>
                </a:solidFill>
              </a:rPr>
              <a:t>Key Impacts:</a:t>
            </a:r>
            <a:endParaRPr lang="en-US" dirty="0">
              <a:solidFill>
                <a:schemeClr val="bg1"/>
              </a:solidFill>
            </a:endParaRPr>
          </a:p>
          <a:p>
            <a:r>
              <a:rPr lang="en-US" dirty="0">
                <a:solidFill>
                  <a:schemeClr val="bg1"/>
                </a:solidFill>
              </a:rPr>
              <a:t>Bad customer satisfaction</a:t>
            </a:r>
          </a:p>
          <a:p>
            <a:r>
              <a:rPr lang="en-US" dirty="0">
                <a:solidFill>
                  <a:schemeClr val="bg1"/>
                </a:solidFill>
              </a:rPr>
              <a:t>Financial losses and negative reputation for airlines</a:t>
            </a:r>
          </a:p>
          <a:p>
            <a:r>
              <a:rPr lang="en-US" dirty="0">
                <a:solidFill>
                  <a:schemeClr val="bg1"/>
                </a:solidFill>
              </a:rPr>
              <a:t>Inconvenience for passengers and impacting personal scheduled events</a:t>
            </a:r>
          </a:p>
          <a:p>
            <a:endParaRPr lang="en-US" dirty="0">
              <a:solidFill>
                <a:schemeClr val="bg1"/>
              </a:solidFill>
            </a:endParaRPr>
          </a:p>
        </p:txBody>
      </p:sp>
    </p:spTree>
    <p:extLst>
      <p:ext uri="{BB962C8B-B14F-4D97-AF65-F5344CB8AC3E}">
        <p14:creationId xmlns:p14="http://schemas.microsoft.com/office/powerpoint/2010/main" val="1008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A39429-CF47-4787-802E-D694BC808197}"/>
              </a:ext>
            </a:extLst>
          </p:cNvPr>
          <p:cNvSpPr txBox="1"/>
          <p:nvPr/>
        </p:nvSpPr>
        <p:spPr>
          <a:xfrm>
            <a:off x="1461082" y="1157680"/>
            <a:ext cx="9269835" cy="646331"/>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Calibri (Heading)"/>
              </a:rPr>
              <a:t>Data/App Architecture</a:t>
            </a:r>
          </a:p>
        </p:txBody>
      </p:sp>
      <p:pic>
        <p:nvPicPr>
          <p:cNvPr id="3" name="Picture 2">
            <a:extLst>
              <a:ext uri="{FF2B5EF4-FFF2-40B4-BE49-F238E27FC236}">
                <a16:creationId xmlns:a16="http://schemas.microsoft.com/office/drawing/2014/main" id="{C81601B1-79DA-4955-80DA-46D83B6B42F0}"/>
              </a:ext>
            </a:extLst>
          </p:cNvPr>
          <p:cNvPicPr>
            <a:picLocks noChangeAspect="1"/>
          </p:cNvPicPr>
          <p:nvPr/>
        </p:nvPicPr>
        <p:blipFill>
          <a:blip r:embed="rId3"/>
          <a:stretch>
            <a:fillRect/>
          </a:stretch>
        </p:blipFill>
        <p:spPr>
          <a:xfrm>
            <a:off x="1031846" y="1964425"/>
            <a:ext cx="10346422" cy="4606534"/>
          </a:xfrm>
          <a:prstGeom prst="rect">
            <a:avLst/>
          </a:prstGeom>
        </p:spPr>
      </p:pic>
    </p:spTree>
    <p:extLst>
      <p:ext uri="{BB962C8B-B14F-4D97-AF65-F5344CB8AC3E}">
        <p14:creationId xmlns:p14="http://schemas.microsoft.com/office/powerpoint/2010/main" val="160070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BC9E25-11BC-4925-BE7D-DCE0B98E0FE8}"/>
              </a:ext>
            </a:extLst>
          </p:cNvPr>
          <p:cNvSpPr txBox="1"/>
          <p:nvPr/>
        </p:nvSpPr>
        <p:spPr>
          <a:xfrm>
            <a:off x="1461082" y="1129689"/>
            <a:ext cx="9269835" cy="646331"/>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Calibri (Heading)"/>
              </a:rPr>
              <a:t>Data Source/Data Cleanup</a:t>
            </a:r>
          </a:p>
        </p:txBody>
      </p:sp>
      <p:sp>
        <p:nvSpPr>
          <p:cNvPr id="2" name="TextBox 1">
            <a:extLst>
              <a:ext uri="{FF2B5EF4-FFF2-40B4-BE49-F238E27FC236}">
                <a16:creationId xmlns:a16="http://schemas.microsoft.com/office/drawing/2014/main" id="{0D7AE713-51C8-4A55-8568-D0CF2CBA95E6}"/>
              </a:ext>
            </a:extLst>
          </p:cNvPr>
          <p:cNvSpPr txBox="1"/>
          <p:nvPr/>
        </p:nvSpPr>
        <p:spPr>
          <a:xfrm>
            <a:off x="209724" y="2839674"/>
            <a:ext cx="4424419" cy="2031325"/>
          </a:xfrm>
          <a:prstGeom prst="rect">
            <a:avLst/>
          </a:prstGeom>
          <a:noFill/>
        </p:spPr>
        <p:txBody>
          <a:bodyPr wrap="square" rtlCol="0">
            <a:spAutoFit/>
          </a:bodyPr>
          <a:lstStyle/>
          <a:p>
            <a:r>
              <a:rPr lang="en-US" dirty="0">
                <a:solidFill>
                  <a:schemeClr val="bg1"/>
                </a:solidFill>
              </a:rPr>
              <a:t> Bureau of Transportation Statistics (BTS) is a politically objective supplier of trusted and statistically sound baseline, contextual, and trend information. BTS is the preeminent source of statistics on commercial aviation, multimodal freight, and transportation economics.</a:t>
            </a:r>
          </a:p>
        </p:txBody>
      </p:sp>
      <p:pic>
        <p:nvPicPr>
          <p:cNvPr id="3" name="Picture 2">
            <a:hlinkClick r:id="rId3"/>
            <a:extLst>
              <a:ext uri="{FF2B5EF4-FFF2-40B4-BE49-F238E27FC236}">
                <a16:creationId xmlns:a16="http://schemas.microsoft.com/office/drawing/2014/main" id="{4298874A-E58D-4CBF-820E-F78165625E7E}"/>
              </a:ext>
            </a:extLst>
          </p:cNvPr>
          <p:cNvPicPr>
            <a:picLocks noChangeAspect="1"/>
          </p:cNvPicPr>
          <p:nvPr/>
        </p:nvPicPr>
        <p:blipFill>
          <a:blip r:embed="rId4"/>
          <a:stretch>
            <a:fillRect/>
          </a:stretch>
        </p:blipFill>
        <p:spPr>
          <a:xfrm>
            <a:off x="390437" y="2443818"/>
            <a:ext cx="2971800" cy="342900"/>
          </a:xfrm>
          <a:prstGeom prst="rect">
            <a:avLst/>
          </a:prstGeom>
        </p:spPr>
      </p:pic>
      <p:sp>
        <p:nvSpPr>
          <p:cNvPr id="5" name="TextBox 4">
            <a:extLst>
              <a:ext uri="{FF2B5EF4-FFF2-40B4-BE49-F238E27FC236}">
                <a16:creationId xmlns:a16="http://schemas.microsoft.com/office/drawing/2014/main" id="{3FF7BC5E-FB70-4D59-BA02-B0759E5E7D20}"/>
              </a:ext>
            </a:extLst>
          </p:cNvPr>
          <p:cNvSpPr txBox="1"/>
          <p:nvPr/>
        </p:nvSpPr>
        <p:spPr>
          <a:xfrm>
            <a:off x="209725" y="5444455"/>
            <a:ext cx="5365452" cy="1015663"/>
          </a:xfrm>
          <a:prstGeom prst="rect">
            <a:avLst/>
          </a:prstGeom>
          <a:noFill/>
        </p:spPr>
        <p:txBody>
          <a:bodyPr wrap="square" rtlCol="0">
            <a:spAutoFit/>
          </a:bodyPr>
          <a:lstStyle/>
          <a:p>
            <a:r>
              <a:rPr lang="en-US" sz="2000" dirty="0">
                <a:solidFill>
                  <a:schemeClr val="bg1"/>
                </a:solidFill>
              </a:rPr>
              <a:t>2 Years worth of data is downloaded and complied for this project. The total file size prior to any data cleanup and manipulation is 5.24GB</a:t>
            </a:r>
          </a:p>
        </p:txBody>
      </p:sp>
      <p:sp>
        <p:nvSpPr>
          <p:cNvPr id="6" name="TextBox 5">
            <a:extLst>
              <a:ext uri="{FF2B5EF4-FFF2-40B4-BE49-F238E27FC236}">
                <a16:creationId xmlns:a16="http://schemas.microsoft.com/office/drawing/2014/main" id="{127911C3-5D23-475B-B6EC-4A6D06B7FB23}"/>
              </a:ext>
            </a:extLst>
          </p:cNvPr>
          <p:cNvSpPr txBox="1"/>
          <p:nvPr/>
        </p:nvSpPr>
        <p:spPr>
          <a:xfrm>
            <a:off x="6616662" y="2378008"/>
            <a:ext cx="4706224" cy="2954655"/>
          </a:xfrm>
          <a:prstGeom prst="rect">
            <a:avLst/>
          </a:prstGeom>
          <a:noFill/>
        </p:spPr>
        <p:txBody>
          <a:bodyPr wrap="square" rtlCol="0">
            <a:spAutoFit/>
          </a:bodyPr>
          <a:lstStyle/>
          <a:p>
            <a:pPr algn="ctr"/>
            <a:r>
              <a:rPr lang="en-US" sz="2400" b="1" dirty="0">
                <a:solidFill>
                  <a:schemeClr val="bg1"/>
                </a:solidFill>
              </a:rPr>
              <a:t>Data Cleanup</a:t>
            </a:r>
          </a:p>
          <a:p>
            <a:endParaRPr lang="en-US" sz="2400" b="1" dirty="0">
              <a:solidFill>
                <a:schemeClr val="bg1"/>
              </a:solidFill>
            </a:endParaRPr>
          </a:p>
          <a:p>
            <a:pPr marL="342900" indent="-342900">
              <a:buFont typeface="Wingdings" panose="05000000000000000000" pitchFamily="2" charset="2"/>
              <a:buChar char="Ø"/>
            </a:pPr>
            <a:r>
              <a:rPr lang="en-US" sz="2400" dirty="0">
                <a:solidFill>
                  <a:schemeClr val="bg1"/>
                </a:solidFill>
              </a:rPr>
              <a:t>Removed Null Values</a:t>
            </a:r>
          </a:p>
          <a:p>
            <a:pPr marL="342900" indent="-342900">
              <a:buFont typeface="Wingdings" panose="05000000000000000000" pitchFamily="2" charset="2"/>
              <a:buChar char="Ø"/>
            </a:pPr>
            <a:r>
              <a:rPr lang="en-US" sz="2400" dirty="0">
                <a:solidFill>
                  <a:schemeClr val="bg1"/>
                </a:solidFill>
              </a:rPr>
              <a:t>Re-balanced Class</a:t>
            </a:r>
          </a:p>
          <a:p>
            <a:pPr marL="342900" indent="-342900">
              <a:buFont typeface="Wingdings" panose="05000000000000000000" pitchFamily="2" charset="2"/>
              <a:buChar char="Ø"/>
            </a:pPr>
            <a:r>
              <a:rPr lang="en-US" sz="2400" dirty="0">
                <a:solidFill>
                  <a:schemeClr val="bg1"/>
                </a:solidFill>
              </a:rPr>
              <a:t>Removed Sparse Variables</a:t>
            </a:r>
          </a:p>
          <a:p>
            <a:pPr marL="342900" indent="-342900">
              <a:buFont typeface="Wingdings" panose="05000000000000000000" pitchFamily="2" charset="2"/>
              <a:buChar char="Ø"/>
            </a:pPr>
            <a:r>
              <a:rPr lang="en-US" sz="2400" dirty="0">
                <a:solidFill>
                  <a:schemeClr val="bg1"/>
                </a:solidFill>
              </a:rPr>
              <a:t>Removed collinear variables </a:t>
            </a:r>
          </a:p>
          <a:p>
            <a:pPr marL="342900" indent="-342900">
              <a:buFont typeface="Wingdings" panose="05000000000000000000" pitchFamily="2" charset="2"/>
              <a:buChar char="Ø"/>
            </a:pPr>
            <a:r>
              <a:rPr lang="en-US" sz="2400" dirty="0">
                <a:solidFill>
                  <a:schemeClr val="bg1"/>
                </a:solidFill>
              </a:rPr>
              <a:t>Removed Multicollinear variables</a:t>
            </a:r>
          </a:p>
          <a:p>
            <a:endParaRPr lang="en-US" dirty="0">
              <a:solidFill>
                <a:schemeClr val="bg1"/>
              </a:solidFill>
            </a:endParaRPr>
          </a:p>
        </p:txBody>
      </p:sp>
    </p:spTree>
    <p:extLst>
      <p:ext uri="{BB962C8B-B14F-4D97-AF65-F5344CB8AC3E}">
        <p14:creationId xmlns:p14="http://schemas.microsoft.com/office/powerpoint/2010/main" val="3671638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BBC3D6-F3DA-4B6C-84C7-E7EA6A4B3CE6}"/>
              </a:ext>
            </a:extLst>
          </p:cNvPr>
          <p:cNvSpPr txBox="1"/>
          <p:nvPr/>
        </p:nvSpPr>
        <p:spPr>
          <a:xfrm>
            <a:off x="2922165" y="334331"/>
            <a:ext cx="9269835" cy="646331"/>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Calibri (Heading)"/>
              </a:rPr>
              <a:t>Predictive Analysis with Machine Learning</a:t>
            </a:r>
          </a:p>
        </p:txBody>
      </p:sp>
      <p:sp>
        <p:nvSpPr>
          <p:cNvPr id="2" name="TextBox 1">
            <a:extLst>
              <a:ext uri="{FF2B5EF4-FFF2-40B4-BE49-F238E27FC236}">
                <a16:creationId xmlns:a16="http://schemas.microsoft.com/office/drawing/2014/main" id="{F8FACDC3-EF94-46FB-B681-63314B9CA99C}"/>
              </a:ext>
            </a:extLst>
          </p:cNvPr>
          <p:cNvSpPr txBox="1"/>
          <p:nvPr/>
        </p:nvSpPr>
        <p:spPr>
          <a:xfrm>
            <a:off x="2577330" y="1137579"/>
            <a:ext cx="8992998" cy="5386090"/>
          </a:xfrm>
          <a:prstGeom prst="rect">
            <a:avLst/>
          </a:prstGeom>
          <a:noFill/>
        </p:spPr>
        <p:txBody>
          <a:bodyPr wrap="square" rtlCol="0">
            <a:spAutoFit/>
          </a:bodyPr>
          <a:lstStyle/>
          <a:p>
            <a:pPr algn="ctr"/>
            <a:r>
              <a:rPr lang="en-US" sz="2000" b="1" u="sng" dirty="0">
                <a:solidFill>
                  <a:schemeClr val="bg1"/>
                </a:solidFill>
              </a:rPr>
              <a:t>Approach</a:t>
            </a:r>
          </a:p>
          <a:p>
            <a:pPr marL="342900" indent="-342900">
              <a:buFont typeface="+mj-lt"/>
              <a:buAutoNum type="arabicParenR"/>
            </a:pPr>
            <a:r>
              <a:rPr lang="en-US" sz="1600" dirty="0">
                <a:solidFill>
                  <a:schemeClr val="bg1"/>
                </a:solidFill>
              </a:rPr>
              <a:t>Wrangle data: </a:t>
            </a:r>
          </a:p>
          <a:p>
            <a:pPr marL="800100" lvl="1" indent="-342900">
              <a:buFont typeface="Arial" panose="020B0604020202020204" pitchFamily="34" charset="0"/>
              <a:buChar char="•"/>
            </a:pPr>
            <a:r>
              <a:rPr lang="en-US" sz="1400" dirty="0">
                <a:solidFill>
                  <a:schemeClr val="bg1"/>
                </a:solidFill>
              </a:rPr>
              <a:t>Check for class imbalances and handle it by sampling from the dataset</a:t>
            </a:r>
          </a:p>
          <a:p>
            <a:pPr marL="800100" lvl="1" indent="-342900">
              <a:buFont typeface="Arial" panose="020B0604020202020204" pitchFamily="34" charset="0"/>
              <a:buChar char="•"/>
            </a:pPr>
            <a:r>
              <a:rPr lang="en-US" sz="1400" dirty="0">
                <a:solidFill>
                  <a:schemeClr val="bg1"/>
                </a:solidFill>
              </a:rPr>
              <a:t>Check for sparse columns to remove them</a:t>
            </a:r>
          </a:p>
          <a:p>
            <a:pPr marL="800100" lvl="1" indent="-342900">
              <a:buFont typeface="Arial" panose="020B0604020202020204" pitchFamily="34" charset="0"/>
              <a:buChar char="•"/>
            </a:pPr>
            <a:r>
              <a:rPr lang="en-US" sz="1400" dirty="0">
                <a:solidFill>
                  <a:schemeClr val="bg1"/>
                </a:solidFill>
              </a:rPr>
              <a:t>Check for columns with a few missing values to impute with zero, mean or median</a:t>
            </a:r>
          </a:p>
          <a:p>
            <a:pPr marL="800100" lvl="1" indent="-342900">
              <a:buFont typeface="Arial" panose="020B0604020202020204" pitchFamily="34" charset="0"/>
              <a:buChar char="•"/>
            </a:pPr>
            <a:r>
              <a:rPr lang="en-US" sz="1400" dirty="0">
                <a:solidFill>
                  <a:schemeClr val="bg1"/>
                </a:solidFill>
              </a:rPr>
              <a:t>Encode categorical values to numerical values</a:t>
            </a:r>
          </a:p>
          <a:p>
            <a:pPr marL="342900" indent="-342900">
              <a:buFont typeface="+mj-lt"/>
              <a:buAutoNum type="arabicParenR"/>
            </a:pPr>
            <a:r>
              <a:rPr lang="en-US" sz="1600" dirty="0">
                <a:solidFill>
                  <a:schemeClr val="bg1"/>
                </a:solidFill>
              </a:rPr>
              <a:t>Exploratory analysis: </a:t>
            </a:r>
          </a:p>
          <a:p>
            <a:pPr marL="800100" lvl="1" indent="-342900">
              <a:buFont typeface="Arial" panose="020B0604020202020204" pitchFamily="34" charset="0"/>
              <a:buChar char="•"/>
            </a:pPr>
            <a:r>
              <a:rPr lang="en-US" sz="1400" dirty="0">
                <a:solidFill>
                  <a:schemeClr val="bg1"/>
                </a:solidFill>
              </a:rPr>
              <a:t>Infer distribution of data using histograms</a:t>
            </a:r>
          </a:p>
          <a:p>
            <a:pPr marL="800100" lvl="1" indent="-342900">
              <a:buFont typeface="Arial" panose="020B0604020202020204" pitchFamily="34" charset="0"/>
              <a:buChar char="•"/>
            </a:pPr>
            <a:r>
              <a:rPr lang="en-US" sz="1400" dirty="0">
                <a:solidFill>
                  <a:schemeClr val="bg1"/>
                </a:solidFill>
              </a:rPr>
              <a:t>Use measures of central tendency and IQR to understand data at various positions</a:t>
            </a:r>
          </a:p>
          <a:p>
            <a:pPr marL="342900" indent="-342900">
              <a:buFont typeface="+mj-lt"/>
              <a:buAutoNum type="arabicParenR"/>
            </a:pPr>
            <a:r>
              <a:rPr lang="en-US" sz="1600" dirty="0">
                <a:solidFill>
                  <a:schemeClr val="bg1"/>
                </a:solidFill>
              </a:rPr>
              <a:t>Variable interdependence: Infer multicollinearity of data through correlation matrix</a:t>
            </a:r>
          </a:p>
          <a:p>
            <a:pPr marL="342900" indent="-342900">
              <a:buFont typeface="+mj-lt"/>
              <a:buAutoNum type="arabicParenR"/>
            </a:pPr>
            <a:r>
              <a:rPr lang="en-US" sz="1600" dirty="0">
                <a:solidFill>
                  <a:schemeClr val="bg1"/>
                </a:solidFill>
              </a:rPr>
              <a:t>Feature selection: Remove redundant variables (i.e. columns that refer to the same thing e.g. ID)</a:t>
            </a:r>
          </a:p>
          <a:p>
            <a:pPr marL="342900" indent="-342900">
              <a:buFont typeface="+mj-lt"/>
              <a:buAutoNum type="arabicParenR"/>
            </a:pPr>
            <a:r>
              <a:rPr lang="en-US" sz="1600" dirty="0">
                <a:solidFill>
                  <a:schemeClr val="bg1"/>
                </a:solidFill>
              </a:rPr>
              <a:t>Feature engineering: </a:t>
            </a:r>
          </a:p>
          <a:p>
            <a:pPr marL="800100" lvl="1" indent="-342900">
              <a:buFont typeface="Arial" panose="020B0604020202020204" pitchFamily="34" charset="0"/>
              <a:buChar char="•"/>
            </a:pPr>
            <a:r>
              <a:rPr lang="en-US" sz="1400" dirty="0">
                <a:solidFill>
                  <a:schemeClr val="bg1"/>
                </a:solidFill>
              </a:rPr>
              <a:t>Remove highly collinear variables (i.e. correlation &gt; 0.8)</a:t>
            </a:r>
          </a:p>
          <a:p>
            <a:pPr marL="800100" lvl="1" indent="-342900">
              <a:buFont typeface="Arial" panose="020B0604020202020204" pitchFamily="34" charset="0"/>
              <a:buChar char="•"/>
            </a:pPr>
            <a:r>
              <a:rPr lang="en-US" sz="1400" dirty="0">
                <a:solidFill>
                  <a:schemeClr val="bg1"/>
                </a:solidFill>
              </a:rPr>
              <a:t>Reduce data dimension to the variables that most explain variation in target variable</a:t>
            </a:r>
          </a:p>
          <a:p>
            <a:pPr marL="342900" indent="-342900">
              <a:buFont typeface="+mj-lt"/>
              <a:buAutoNum type="arabicParenR"/>
            </a:pPr>
            <a:r>
              <a:rPr lang="en-US" sz="1600" dirty="0">
                <a:solidFill>
                  <a:schemeClr val="bg1"/>
                </a:solidFill>
              </a:rPr>
              <a:t>Modeling building: Random forest is chosen for machine learning modeling</a:t>
            </a:r>
          </a:p>
          <a:p>
            <a:pPr marL="342900" indent="-342900">
              <a:buFont typeface="+mj-lt"/>
              <a:buAutoNum type="arabicParenR"/>
            </a:pPr>
            <a:r>
              <a:rPr lang="en-US" sz="1600" dirty="0">
                <a:solidFill>
                  <a:schemeClr val="bg1"/>
                </a:solidFill>
              </a:rPr>
              <a:t>Model comparison: Random forest modeling with raw data and PCA transformed data </a:t>
            </a:r>
          </a:p>
          <a:p>
            <a:pPr marL="342900" indent="-342900">
              <a:buFont typeface="+mj-lt"/>
              <a:buAutoNum type="arabicParenR"/>
            </a:pPr>
            <a:r>
              <a:rPr lang="en-US" sz="1600" dirty="0">
                <a:solidFill>
                  <a:schemeClr val="bg1"/>
                </a:solidFill>
              </a:rPr>
              <a:t>Machine learning process:</a:t>
            </a:r>
          </a:p>
          <a:p>
            <a:pPr marL="857250" lvl="1" indent="-400050">
              <a:buFont typeface="+mj-lt"/>
              <a:buAutoNum type="romanLcPeriod"/>
            </a:pPr>
            <a:r>
              <a:rPr lang="en-US" sz="1400" dirty="0">
                <a:solidFill>
                  <a:schemeClr val="bg1"/>
                </a:solidFill>
              </a:rPr>
              <a:t>Train/test data: Split data for training and testing</a:t>
            </a:r>
          </a:p>
          <a:p>
            <a:pPr marL="857250" lvl="1" indent="-400050">
              <a:buFont typeface="+mj-lt"/>
              <a:buAutoNum type="romanLcPeriod"/>
            </a:pPr>
            <a:r>
              <a:rPr lang="en-US" sz="1400" dirty="0">
                <a:solidFill>
                  <a:schemeClr val="bg1"/>
                </a:solidFill>
              </a:rPr>
              <a:t>Model creation: Create models in a grid search for a combination of parameters</a:t>
            </a:r>
          </a:p>
          <a:p>
            <a:pPr marL="857250" lvl="1" indent="-400050">
              <a:buFont typeface="+mj-lt"/>
              <a:buAutoNum type="romanLcPeriod"/>
            </a:pPr>
            <a:r>
              <a:rPr lang="en-US" sz="1400" dirty="0">
                <a:solidFill>
                  <a:schemeClr val="bg1"/>
                </a:solidFill>
              </a:rPr>
              <a:t>Model selection: Use 3-fold cross validation to evaluate model performance and select the best one</a:t>
            </a:r>
          </a:p>
          <a:p>
            <a:pPr marL="857250" lvl="1" indent="-400050">
              <a:buFont typeface="+mj-lt"/>
              <a:buAutoNum type="romanLcPeriod"/>
            </a:pPr>
            <a:r>
              <a:rPr lang="en-US" sz="1400" dirty="0">
                <a:solidFill>
                  <a:schemeClr val="bg1"/>
                </a:solidFill>
              </a:rPr>
              <a:t>Final Model training: Use parameters of the best model from above to train on entire train set</a:t>
            </a:r>
          </a:p>
          <a:p>
            <a:pPr marL="857250" lvl="1" indent="-400050">
              <a:buFont typeface="+mj-lt"/>
              <a:buAutoNum type="romanLcPeriod"/>
            </a:pPr>
            <a:r>
              <a:rPr lang="en-US" sz="1400" dirty="0">
                <a:solidFill>
                  <a:schemeClr val="bg1"/>
                </a:solidFill>
              </a:rPr>
              <a:t>Final Model evaluation: Use 3-fold cross validation for average error on 3 folds of training data</a:t>
            </a:r>
          </a:p>
          <a:p>
            <a:pPr marL="857250" lvl="1" indent="-400050">
              <a:buFont typeface="+mj-lt"/>
              <a:buAutoNum type="romanLcPeriod"/>
            </a:pPr>
            <a:r>
              <a:rPr lang="en-US" sz="1400" dirty="0">
                <a:solidFill>
                  <a:schemeClr val="bg1"/>
                </a:solidFill>
              </a:rPr>
              <a:t>Final Model performance evaluation: Use confusion matrix, Precision, Recall, ROC to evaluate performance</a:t>
            </a:r>
          </a:p>
        </p:txBody>
      </p:sp>
    </p:spTree>
    <p:extLst>
      <p:ext uri="{BB962C8B-B14F-4D97-AF65-F5344CB8AC3E}">
        <p14:creationId xmlns:p14="http://schemas.microsoft.com/office/powerpoint/2010/main" val="436336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C6022C-2E68-43A2-8CDF-64678E025E66}"/>
              </a:ext>
            </a:extLst>
          </p:cNvPr>
          <p:cNvSpPr txBox="1"/>
          <p:nvPr/>
        </p:nvSpPr>
        <p:spPr>
          <a:xfrm>
            <a:off x="1461082" y="1159954"/>
            <a:ext cx="9269835" cy="646331"/>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Calibri (Heading)"/>
              </a:rPr>
              <a:t>Model Result</a:t>
            </a:r>
          </a:p>
        </p:txBody>
      </p:sp>
      <p:pic>
        <p:nvPicPr>
          <p:cNvPr id="15" name="Picture 14">
            <a:extLst>
              <a:ext uri="{FF2B5EF4-FFF2-40B4-BE49-F238E27FC236}">
                <a16:creationId xmlns:a16="http://schemas.microsoft.com/office/drawing/2014/main" id="{076073D8-9C7D-4D0E-9F78-CE970710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991" y="2038658"/>
            <a:ext cx="4126720" cy="4707701"/>
          </a:xfrm>
          <a:prstGeom prst="rect">
            <a:avLst/>
          </a:prstGeom>
        </p:spPr>
      </p:pic>
      <p:pic>
        <p:nvPicPr>
          <p:cNvPr id="17" name="Picture 16">
            <a:extLst>
              <a:ext uri="{FF2B5EF4-FFF2-40B4-BE49-F238E27FC236}">
                <a16:creationId xmlns:a16="http://schemas.microsoft.com/office/drawing/2014/main" id="{5CA05D25-88A4-47C8-98AE-506B4EC80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1476" y="3058484"/>
            <a:ext cx="3944922" cy="1069184"/>
          </a:xfrm>
          <a:prstGeom prst="rect">
            <a:avLst/>
          </a:prstGeom>
        </p:spPr>
      </p:pic>
      <p:pic>
        <p:nvPicPr>
          <p:cNvPr id="19" name="Picture 18">
            <a:extLst>
              <a:ext uri="{FF2B5EF4-FFF2-40B4-BE49-F238E27FC236}">
                <a16:creationId xmlns:a16="http://schemas.microsoft.com/office/drawing/2014/main" id="{BDCDB6C6-C683-43C0-A53A-CA83636BD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11" y="5379868"/>
            <a:ext cx="7776416" cy="1366491"/>
          </a:xfrm>
          <a:prstGeom prst="rect">
            <a:avLst/>
          </a:prstGeom>
        </p:spPr>
      </p:pic>
      <p:sp>
        <p:nvSpPr>
          <p:cNvPr id="20" name="TextBox 19">
            <a:extLst>
              <a:ext uri="{FF2B5EF4-FFF2-40B4-BE49-F238E27FC236}">
                <a16:creationId xmlns:a16="http://schemas.microsoft.com/office/drawing/2014/main" id="{1637EEF9-E22D-44AC-9CD0-FB9143670FAA}"/>
              </a:ext>
            </a:extLst>
          </p:cNvPr>
          <p:cNvSpPr txBox="1"/>
          <p:nvPr/>
        </p:nvSpPr>
        <p:spPr>
          <a:xfrm>
            <a:off x="8584707" y="1656835"/>
            <a:ext cx="3133817" cy="369332"/>
          </a:xfrm>
          <a:prstGeom prst="rect">
            <a:avLst/>
          </a:prstGeom>
          <a:noFill/>
        </p:spPr>
        <p:txBody>
          <a:bodyPr wrap="square" rtlCol="0">
            <a:spAutoFit/>
          </a:bodyPr>
          <a:lstStyle/>
          <a:p>
            <a:pPr algn="ctr"/>
            <a:r>
              <a:rPr lang="en-US" u="sng" dirty="0">
                <a:solidFill>
                  <a:schemeClr val="bg1"/>
                </a:solidFill>
              </a:rPr>
              <a:t>Redundant and Collinear Data</a:t>
            </a:r>
          </a:p>
        </p:txBody>
      </p:sp>
      <p:sp>
        <p:nvSpPr>
          <p:cNvPr id="21" name="TextBox 20">
            <a:extLst>
              <a:ext uri="{FF2B5EF4-FFF2-40B4-BE49-F238E27FC236}">
                <a16:creationId xmlns:a16="http://schemas.microsoft.com/office/drawing/2014/main" id="{6540D354-84AD-4BB2-8FF6-EB99E5F35BCD}"/>
              </a:ext>
            </a:extLst>
          </p:cNvPr>
          <p:cNvSpPr txBox="1"/>
          <p:nvPr/>
        </p:nvSpPr>
        <p:spPr>
          <a:xfrm>
            <a:off x="1273751" y="4943097"/>
            <a:ext cx="5228948" cy="369332"/>
          </a:xfrm>
          <a:prstGeom prst="rect">
            <a:avLst/>
          </a:prstGeom>
          <a:noFill/>
        </p:spPr>
        <p:txBody>
          <a:bodyPr wrap="square" rtlCol="0">
            <a:spAutoFit/>
          </a:bodyPr>
          <a:lstStyle/>
          <a:p>
            <a:pPr algn="ctr"/>
            <a:r>
              <a:rPr lang="en-US" u="sng" dirty="0">
                <a:solidFill>
                  <a:schemeClr val="bg1"/>
                </a:solidFill>
              </a:rPr>
              <a:t>PCA with Low Multi-Collinearity</a:t>
            </a:r>
          </a:p>
        </p:txBody>
      </p:sp>
      <p:sp>
        <p:nvSpPr>
          <p:cNvPr id="22" name="TextBox 21">
            <a:extLst>
              <a:ext uri="{FF2B5EF4-FFF2-40B4-BE49-F238E27FC236}">
                <a16:creationId xmlns:a16="http://schemas.microsoft.com/office/drawing/2014/main" id="{E618A834-7DC9-43E3-964E-91750DDC727D}"/>
              </a:ext>
            </a:extLst>
          </p:cNvPr>
          <p:cNvSpPr txBox="1"/>
          <p:nvPr/>
        </p:nvSpPr>
        <p:spPr>
          <a:xfrm>
            <a:off x="1149463" y="2602308"/>
            <a:ext cx="5228948" cy="369332"/>
          </a:xfrm>
          <a:prstGeom prst="rect">
            <a:avLst/>
          </a:prstGeom>
          <a:noFill/>
        </p:spPr>
        <p:txBody>
          <a:bodyPr wrap="square" rtlCol="0">
            <a:spAutoFit/>
          </a:bodyPr>
          <a:lstStyle/>
          <a:p>
            <a:pPr algn="ctr"/>
            <a:r>
              <a:rPr lang="en-US" u="sng" dirty="0">
                <a:solidFill>
                  <a:schemeClr val="bg1"/>
                </a:solidFill>
              </a:rPr>
              <a:t>Random Forest Model Accuracy</a:t>
            </a:r>
          </a:p>
        </p:txBody>
      </p:sp>
    </p:spTree>
    <p:extLst>
      <p:ext uri="{BB962C8B-B14F-4D97-AF65-F5344CB8AC3E}">
        <p14:creationId xmlns:p14="http://schemas.microsoft.com/office/powerpoint/2010/main" val="89942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8986BE-7737-47B9-9AE2-3A7BB24F2978}"/>
              </a:ext>
            </a:extLst>
          </p:cNvPr>
          <p:cNvSpPr txBox="1"/>
          <p:nvPr/>
        </p:nvSpPr>
        <p:spPr>
          <a:xfrm>
            <a:off x="2922165" y="321077"/>
            <a:ext cx="9269835" cy="646331"/>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Calibri (Heading)"/>
              </a:rPr>
              <a:t>Challenges</a:t>
            </a:r>
          </a:p>
        </p:txBody>
      </p:sp>
      <p:sp>
        <p:nvSpPr>
          <p:cNvPr id="4" name="TextBox 3">
            <a:extLst>
              <a:ext uri="{FF2B5EF4-FFF2-40B4-BE49-F238E27FC236}">
                <a16:creationId xmlns:a16="http://schemas.microsoft.com/office/drawing/2014/main" id="{4A4FE649-6BAC-40BC-83A5-C77A39865D10}"/>
              </a:ext>
            </a:extLst>
          </p:cNvPr>
          <p:cNvSpPr txBox="1"/>
          <p:nvPr/>
        </p:nvSpPr>
        <p:spPr>
          <a:xfrm>
            <a:off x="2670867" y="1458610"/>
            <a:ext cx="8992998" cy="5078313"/>
          </a:xfrm>
          <a:prstGeom prst="rect">
            <a:avLst/>
          </a:prstGeom>
          <a:noFill/>
        </p:spPr>
        <p:txBody>
          <a:bodyPr wrap="square" rtlCol="0">
            <a:spAutoFit/>
          </a:bodyPr>
          <a:lstStyle/>
          <a:p>
            <a:r>
              <a:rPr lang="en-US" dirty="0">
                <a:solidFill>
                  <a:schemeClr val="bg1"/>
                </a:solidFill>
              </a:rPr>
              <a:t>This project started out as a very simple concept to predict flight delays. We soon find out that the complexity is well beyond our expectations. We have run into many challenges that impacted our timeline for deployment.</a:t>
            </a: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Large data set with too many features</a:t>
            </a:r>
          </a:p>
          <a:p>
            <a:pPr marL="285750" indent="-285750">
              <a:buFont typeface="Arial" panose="020B0604020202020204" pitchFamily="34" charset="0"/>
              <a:buChar char="•"/>
            </a:pPr>
            <a:r>
              <a:rPr lang="en-US" dirty="0">
                <a:solidFill>
                  <a:schemeClr val="bg1"/>
                </a:solidFill>
              </a:rPr>
              <a:t>Low accuracy due to limited data being fed to the model (time and performance restriction)</a:t>
            </a:r>
          </a:p>
          <a:p>
            <a:pPr marL="285750" indent="-285750">
              <a:buFont typeface="Arial" panose="020B0604020202020204" pitchFamily="34" charset="0"/>
              <a:buChar char="•"/>
            </a:pPr>
            <a:r>
              <a:rPr lang="en-US" dirty="0">
                <a:solidFill>
                  <a:schemeClr val="bg1"/>
                </a:solidFill>
              </a:rPr>
              <a:t>Initial coarser search followed by finer grid search can help in identifying optimal model parameters that can enable prediction with higher performance.</a:t>
            </a:r>
          </a:p>
          <a:p>
            <a:pPr marL="285750" indent="-285750">
              <a:buFont typeface="Arial" panose="020B0604020202020204" pitchFamily="34" charset="0"/>
              <a:buChar char="•"/>
            </a:pPr>
            <a:r>
              <a:rPr lang="en-US" dirty="0">
                <a:solidFill>
                  <a:schemeClr val="bg1"/>
                </a:solidFill>
              </a:rPr>
              <a:t>Sampling of data to avoid class imbalance resulted in discarding a lot of data. In this problem, regression imputation is suggested as mean and zero imputation did not provide good results.</a:t>
            </a:r>
          </a:p>
          <a:p>
            <a:pPr marL="285750" indent="-285750">
              <a:buFont typeface="Arial" panose="020B0604020202020204" pitchFamily="34" charset="0"/>
              <a:buChar char="•"/>
            </a:pPr>
            <a:r>
              <a:rPr lang="en-US" dirty="0">
                <a:solidFill>
                  <a:schemeClr val="bg1"/>
                </a:solidFill>
              </a:rPr>
              <a:t>Feature transformation could have been explored by deriving new features from existing data such as Airport/Airline delay from taxi duration or wheels on/wheels off. This would have provided much more intuitive analysis results.</a:t>
            </a:r>
          </a:p>
          <a:p>
            <a:pPr marL="285750" indent="-285750">
              <a:buFont typeface="Arial" panose="020B0604020202020204" pitchFamily="34" charset="0"/>
              <a:buChar char="•"/>
            </a:pPr>
            <a:r>
              <a:rPr lang="en-US" dirty="0">
                <a:solidFill>
                  <a:schemeClr val="bg1"/>
                </a:solidFill>
              </a:rPr>
              <a:t>Lastly and more importantly, grid search with more trees in Random Forest is essential and is highly likely to give improved results</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669371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71B792-C31E-46C0-9526-504363952358}"/>
              </a:ext>
            </a:extLst>
          </p:cNvPr>
          <p:cNvSpPr txBox="1"/>
          <p:nvPr/>
        </p:nvSpPr>
        <p:spPr>
          <a:xfrm>
            <a:off x="1461082" y="1204333"/>
            <a:ext cx="9269835" cy="646331"/>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Calibri (Heading)"/>
              </a:rPr>
              <a:t>Future Enhancement/Opportunities</a:t>
            </a:r>
          </a:p>
        </p:txBody>
      </p:sp>
      <p:sp>
        <p:nvSpPr>
          <p:cNvPr id="2" name="TextBox 1">
            <a:extLst>
              <a:ext uri="{FF2B5EF4-FFF2-40B4-BE49-F238E27FC236}">
                <a16:creationId xmlns:a16="http://schemas.microsoft.com/office/drawing/2014/main" id="{66D5A01A-A527-4B88-91CC-9E061616ADD7}"/>
              </a:ext>
            </a:extLst>
          </p:cNvPr>
          <p:cNvSpPr txBox="1"/>
          <p:nvPr/>
        </p:nvSpPr>
        <p:spPr>
          <a:xfrm>
            <a:off x="399874" y="2144280"/>
            <a:ext cx="11392249" cy="3970318"/>
          </a:xfrm>
          <a:prstGeom prst="rect">
            <a:avLst/>
          </a:prstGeom>
          <a:noFill/>
        </p:spPr>
        <p:txBody>
          <a:bodyPr wrap="square" rtlCol="0">
            <a:spAutoFit/>
          </a:bodyPr>
          <a:lstStyle/>
          <a:p>
            <a:r>
              <a:rPr lang="en-US" dirty="0">
                <a:solidFill>
                  <a:schemeClr val="bg1"/>
                </a:solidFill>
              </a:rPr>
              <a:t>There are many factors that impact airline on-time departure. Our current model barely covers the basic. The more features being fed to the model and the more data being included will improve the accuracy of our model. Our model is using Random Forest as the machine learning model. Exploration on other Machine Learning methodology may also produce much different result. </a:t>
            </a:r>
          </a:p>
          <a:p>
            <a:endParaRPr lang="en-US" dirty="0">
              <a:solidFill>
                <a:schemeClr val="bg1"/>
              </a:solidFill>
            </a:endParaRPr>
          </a:p>
          <a:p>
            <a:r>
              <a:rPr lang="en-US" dirty="0">
                <a:solidFill>
                  <a:schemeClr val="bg1"/>
                </a:solidFill>
              </a:rPr>
              <a:t>Enhancement on Machine Learning:</a:t>
            </a:r>
          </a:p>
          <a:p>
            <a:pPr marL="285750" indent="-285750">
              <a:buFont typeface="Arial" panose="020B0604020202020204" pitchFamily="34" charset="0"/>
              <a:buChar char="•"/>
            </a:pPr>
            <a:r>
              <a:rPr lang="en-US" dirty="0">
                <a:solidFill>
                  <a:schemeClr val="bg1"/>
                </a:solidFill>
              </a:rPr>
              <a:t>Encompass addition features into our Machine Learning Model</a:t>
            </a:r>
          </a:p>
          <a:p>
            <a:pPr marL="285750" indent="-285750">
              <a:buFont typeface="Arial" panose="020B0604020202020204" pitchFamily="34" charset="0"/>
              <a:buChar char="•"/>
            </a:pPr>
            <a:r>
              <a:rPr lang="en-US" dirty="0">
                <a:solidFill>
                  <a:schemeClr val="bg1"/>
                </a:solidFill>
              </a:rPr>
              <a:t>Increase the amount of data that is used for our train model to improve accuracy</a:t>
            </a:r>
          </a:p>
          <a:p>
            <a:pPr marL="285750" indent="-285750">
              <a:buFont typeface="Arial" panose="020B0604020202020204" pitchFamily="34" charset="0"/>
              <a:buChar char="•"/>
            </a:pPr>
            <a:r>
              <a:rPr lang="en-US" dirty="0">
                <a:solidFill>
                  <a:schemeClr val="bg1"/>
                </a:solidFill>
              </a:rPr>
              <a:t>Run additional Machine Learning models to compare results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Enhancement on Historic Trend Data Visualization</a:t>
            </a:r>
          </a:p>
          <a:p>
            <a:pPr marL="285750" indent="-285750">
              <a:buFont typeface="Arial" panose="020B0604020202020204" pitchFamily="34" charset="0"/>
              <a:buChar char="•"/>
            </a:pPr>
            <a:r>
              <a:rPr lang="en-US" dirty="0">
                <a:solidFill>
                  <a:schemeClr val="bg1"/>
                </a:solidFill>
              </a:rPr>
              <a:t>Better breakout of display to segregate data into key categories such as (location, airline, date, time, etc.)</a:t>
            </a:r>
          </a:p>
          <a:p>
            <a:pPr marL="285750" indent="-285750">
              <a:buFont typeface="Arial" panose="020B0604020202020204" pitchFamily="34" charset="0"/>
              <a:buChar char="•"/>
            </a:pPr>
            <a:r>
              <a:rPr lang="en-US" dirty="0">
                <a:solidFill>
                  <a:schemeClr val="bg1"/>
                </a:solidFill>
              </a:rPr>
              <a:t>Integration with other data set (such as weather and pricing) to provide more in-depth analysis on flight delays</a:t>
            </a:r>
          </a:p>
        </p:txBody>
      </p:sp>
    </p:spTree>
    <p:extLst>
      <p:ext uri="{BB962C8B-B14F-4D97-AF65-F5344CB8AC3E}">
        <p14:creationId xmlns:p14="http://schemas.microsoft.com/office/powerpoint/2010/main" val="4115025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nimation_airplane">
            <a:hlinkClick r:id="" action="ppaction://media"/>
            <a:extLst>
              <a:ext uri="{FF2B5EF4-FFF2-40B4-BE49-F238E27FC236}">
                <a16:creationId xmlns:a16="http://schemas.microsoft.com/office/drawing/2014/main" id="{0C760873-6E51-47B9-934B-4DC8A8CF006F}"/>
              </a:ext>
            </a:extLst>
          </p:cNvPr>
          <p:cNvPicPr>
            <a:picLocks noChangeAspect="1"/>
          </p:cNvPicPr>
          <p:nvPr>
            <a:videoFile r:link="rId2"/>
            <p:extLst>
              <p:ext uri="{DAA4B4D4-6D71-4841-9C94-3DE7FCFB9230}">
                <p14:media xmlns:p14="http://schemas.microsoft.com/office/powerpoint/2010/main" r:embed="rId1">
                  <p14:bmkLst>
                    <p14:bmk name="Bookmark 1" time="7399.0852"/>
                  </p14:bmkLst>
                </p14:media>
              </p:ext>
            </p:extLst>
          </p:nvPr>
        </p:nvPicPr>
        <p:blipFill>
          <a:blip r:embed="rId4"/>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59766D27-C782-4764-A536-BCB8A8FCBD6F}"/>
              </a:ext>
            </a:extLst>
          </p:cNvPr>
          <p:cNvSpPr txBox="1"/>
          <p:nvPr/>
        </p:nvSpPr>
        <p:spPr>
          <a:xfrm>
            <a:off x="2372627" y="2767280"/>
            <a:ext cx="7446746" cy="1323439"/>
          </a:xfrm>
          <a:prstGeom prst="rect">
            <a:avLst/>
          </a:prstGeom>
          <a:noFill/>
        </p:spPr>
        <p:txBody>
          <a:bodyPr wrap="square" rtlCol="0" anchor="ctr">
            <a:spAutoFit/>
          </a:bodyPr>
          <a:lstStyle/>
          <a:p>
            <a:pPr algn="ctr"/>
            <a:r>
              <a:rPr lang="en-US" sz="4000" b="1" dirty="0">
                <a:effectLst>
                  <a:outerShdw blurRad="50800" dist="38100" dir="8100000" algn="tr" rotWithShape="0">
                    <a:prstClr val="black">
                      <a:alpha val="40000"/>
                    </a:prstClr>
                  </a:outerShdw>
                </a:effectLst>
              </a:rPr>
              <a:t>This is the end of our journey</a:t>
            </a:r>
          </a:p>
          <a:p>
            <a:pPr algn="ctr"/>
            <a:r>
              <a:rPr lang="en-US" sz="4000" b="1" dirty="0">
                <a:effectLst>
                  <a:outerShdw blurRad="50800" dist="38100" dir="8100000" algn="tr" rotWithShape="0">
                    <a:prstClr val="black">
                      <a:alpha val="40000"/>
                    </a:prstClr>
                  </a:outerShdw>
                </a:effectLst>
              </a:rPr>
              <a:t>We have arrived our destination! </a:t>
            </a:r>
          </a:p>
        </p:txBody>
      </p:sp>
    </p:spTree>
    <p:extLst>
      <p:ext uri="{BB962C8B-B14F-4D97-AF65-F5344CB8AC3E}">
        <p14:creationId xmlns:p14="http://schemas.microsoft.com/office/powerpoint/2010/main" val="354467045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indefinite"/>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seq concurrent="1" nextAc="seek">
                  <p:cTn id="13" restart="whenNotActive" fill="hold" evtFilter="cancelBubble" nodeType="interactiveSeq">
                    <p:stCondLst>
                      <p:cond evt="onMediaBookmark" delay="0">
                        <p:tgtEl>
                          <p14:bmkTgt spid="7" bmkName="Bookmark 1"/>
                        </p:tgtEl>
                      </p:cond>
                    </p:stCondLst>
                    <p:endSync evt="end" delay="0">
                      <p:rtn val="all"/>
                    </p:endSync>
                    <p:childTnLst>
                      <p:par>
                        <p:cTn id="14" fill="hold">
                          <p:stCondLst>
                            <p:cond delay="0"/>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MediaBookmark" delay="0">
                      <p:tgtEl>
                        <p14:bmkTgt spid="7" bmkName="Bookmark 1"/>
                      </p:tgtEl>
                    </p:cond>
                  </p:nextCondLst>
                </p:seq>
              </p:childTnLst>
            </p:cTn>
          </p:par>
        </p:tnLst>
        <p:bldLst>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indefinite"/>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744</Words>
  <Application>Microsoft Office PowerPoint</Application>
  <PresentationFormat>Widescreen</PresentationFormat>
  <Paragraphs>75</Paragraphs>
  <Slides>9</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 (Heading)</vt:lpstr>
      <vt:lpstr>Arial</vt:lpstr>
      <vt:lpstr>Calibri</vt:lpstr>
      <vt:lpstr>Calibri Light</vt:lpstr>
      <vt:lpstr>Wingdings</vt:lpstr>
      <vt:lpstr>Office Theme</vt:lpstr>
      <vt:lpstr>Flight Delays  Predictive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Chan</dc:creator>
  <cp:lastModifiedBy>Randy Chan</cp:lastModifiedBy>
  <cp:revision>25</cp:revision>
  <dcterms:created xsi:type="dcterms:W3CDTF">2018-12-03T00:52:08Z</dcterms:created>
  <dcterms:modified xsi:type="dcterms:W3CDTF">2018-12-15T02:50:52Z</dcterms:modified>
</cp:coreProperties>
</file>